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70"/>
  </p:notesMasterIdLst>
  <p:handoutMasterIdLst>
    <p:handoutMasterId r:id="rId71"/>
  </p:handoutMasterIdLst>
  <p:sldIdLst>
    <p:sldId id="256" r:id="rId3"/>
    <p:sldId id="259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5" r:id="rId31"/>
    <p:sldId id="311" r:id="rId32"/>
    <p:sldId id="316" r:id="rId33"/>
    <p:sldId id="312" r:id="rId34"/>
    <p:sldId id="317" r:id="rId35"/>
    <p:sldId id="313" r:id="rId36"/>
    <p:sldId id="318" r:id="rId37"/>
    <p:sldId id="314" r:id="rId38"/>
    <p:sldId id="319" r:id="rId39"/>
    <p:sldId id="280" r:id="rId40"/>
    <p:sldId id="272" r:id="rId41"/>
    <p:sldId id="271" r:id="rId42"/>
    <p:sldId id="273" r:id="rId43"/>
    <p:sldId id="274" r:id="rId44"/>
    <p:sldId id="323" r:id="rId45"/>
    <p:sldId id="276" r:id="rId46"/>
    <p:sldId id="277" r:id="rId47"/>
    <p:sldId id="278" r:id="rId48"/>
    <p:sldId id="279" r:id="rId49"/>
    <p:sldId id="283" r:id="rId50"/>
    <p:sldId id="284" r:id="rId51"/>
    <p:sldId id="282" r:id="rId52"/>
    <p:sldId id="326" r:id="rId53"/>
    <p:sldId id="320" r:id="rId54"/>
    <p:sldId id="335" r:id="rId55"/>
    <p:sldId id="327" r:id="rId56"/>
    <p:sldId id="329" r:id="rId57"/>
    <p:sldId id="328" r:id="rId58"/>
    <p:sldId id="330" r:id="rId59"/>
    <p:sldId id="336" r:id="rId60"/>
    <p:sldId id="331" r:id="rId61"/>
    <p:sldId id="333" r:id="rId62"/>
    <p:sldId id="334" r:id="rId63"/>
    <p:sldId id="332" r:id="rId64"/>
    <p:sldId id="322" r:id="rId65"/>
    <p:sldId id="321" r:id="rId66"/>
    <p:sldId id="275" r:id="rId67"/>
    <p:sldId id="324" r:id="rId68"/>
    <p:sldId id="27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BAEFD-EC09-4AED-BCCD-0B7D5D0A143A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2E2E4-2ADC-454D-91C2-335A233A5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9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raw,</a:t>
            </a:r>
            <a:r>
              <a:rPr lang="en-US" baseline="0" dirty="0" smtClean="0"/>
              <a:t> </a:t>
            </a:r>
            <a:r>
              <a:rPr lang="en-US" dirty="0" smtClean="0"/>
              <a:t>No direct connection between taxi fare and trajectory, difficult, out of control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Clean, in control,</a:t>
            </a:r>
            <a:r>
              <a:rPr lang="en-US" baseline="0" dirty="0" smtClean="0"/>
              <a:t> get trip by manipulating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data. Filtering data with when car is </a:t>
            </a:r>
            <a:r>
              <a:rPr lang="en-US" baseline="0" dirty="0" err="1" smtClean="0"/>
              <a:t>ccupied</a:t>
            </a:r>
            <a:r>
              <a:rPr lang="en-US" baseline="0" dirty="0" smtClean="0"/>
              <a:t> by passengers, income and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data not perfectly match , find </a:t>
            </a:r>
            <a:r>
              <a:rPr lang="en-US" baseline="0" dirty="0" err="1" smtClean="0"/>
              <a:t>intersetion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2E2E4-2ADC-454D-91C2-335A233A5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3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.huffpost.com/gen/1748507/images/o-TAXI-CAB-face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-650450"/>
            <a:ext cx="12191999" cy="75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0249" y="5409622"/>
            <a:ext cx="1545382" cy="1129426"/>
          </a:xfrm>
        </p:spPr>
        <p:txBody>
          <a:bodyPr>
            <a:normAutofit/>
          </a:bodyPr>
          <a:lstStyle/>
          <a:p>
            <a:r>
              <a:rPr lang="en-US" dirty="0" smtClean="0"/>
              <a:t>MIB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8594" y="5728491"/>
            <a:ext cx="2964779" cy="810559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Final Presentation 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Qifan Shi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_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 – 6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44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_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63"/>
            <a:ext cx="12192000" cy="6567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6 – 7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86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_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1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 – 8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89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_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"/>
            <a:ext cx="12192000" cy="656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 – 9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83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2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 – 10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552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88"/>
            <a:ext cx="12192000" cy="65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 – 11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1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63"/>
            <a:ext cx="12192000" cy="65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11 – 12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12 – 13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362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63"/>
            <a:ext cx="12192000" cy="65420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13 – 14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082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583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14 – 15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24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83" y="347472"/>
            <a:ext cx="3483864" cy="29535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Here</a:t>
            </a:r>
            <a:br>
              <a:rPr lang="en-US" dirty="0" smtClean="0"/>
            </a:br>
            <a:r>
              <a:rPr lang="en-US" dirty="0" smtClean="0"/>
              <a:t>We </a:t>
            </a:r>
            <a:br>
              <a:rPr lang="en-US" dirty="0" smtClean="0"/>
            </a:br>
            <a:r>
              <a:rPr lang="en-US" dirty="0" smtClean="0"/>
              <a:t>Go!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462" y="7600"/>
            <a:ext cx="6950195" cy="6987966"/>
          </a:xfrm>
        </p:spPr>
      </p:pic>
      <p:sp>
        <p:nvSpPr>
          <p:cNvPr id="5" name="Oval 4"/>
          <p:cNvSpPr/>
          <p:nvPr/>
        </p:nvSpPr>
        <p:spPr>
          <a:xfrm>
            <a:off x="6547104" y="2431888"/>
            <a:ext cx="603504" cy="869096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182568">
            <a:off x="10181110" y="2079636"/>
            <a:ext cx="659354" cy="869096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6711342">
            <a:off x="9019950" y="3726603"/>
            <a:ext cx="659354" cy="86909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12192000" cy="65579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15 – 16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83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75"/>
            <a:ext cx="12192000" cy="65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– 17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17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_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63"/>
            <a:ext cx="12192000" cy="6567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17 – 18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709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_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1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18 – 19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335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60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19 – 20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6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38"/>
            <a:ext cx="12192000" cy="65611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 – 21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7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21 – 22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31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63"/>
            <a:ext cx="12192000" cy="65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22 – 23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6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23 – 0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95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0 – 1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74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Questions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What is the entire taxi flow ?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How the flow varies hour by hour?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3200" dirty="0"/>
              <a:t>Business </a:t>
            </a:r>
            <a:r>
              <a:rPr lang="en-US" sz="3200" dirty="0" smtClean="0"/>
              <a:t>Value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Understand people’s behaviors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Catch up potential fare</a:t>
            </a:r>
            <a:endParaRPr lang="en-US" sz="3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201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89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09/11/2009</a:t>
            </a:r>
          </a:p>
          <a:p>
            <a:r>
              <a:rPr lang="en-US" sz="2400" dirty="0" smtClean="0"/>
              <a:t>0 – 1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305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12192000" cy="65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1 – 2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078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38"/>
            <a:ext cx="12192000" cy="65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09/11/2009</a:t>
            </a:r>
          </a:p>
          <a:p>
            <a:r>
              <a:rPr lang="en-US" sz="2400" dirty="0" smtClean="0"/>
              <a:t>1 – 2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34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_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2 – 3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032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_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09/11/2009</a:t>
            </a:r>
          </a:p>
          <a:p>
            <a:r>
              <a:rPr lang="en-US" sz="2400" dirty="0" smtClean="0"/>
              <a:t>2 – 3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03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_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8"/>
            <a:ext cx="12192000" cy="66119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3 – 4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658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_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3 – 4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756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Questions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Where are the golden areas?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How the golden area varies hour by hour?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3200" dirty="0"/>
              <a:t>Business </a:t>
            </a:r>
            <a:r>
              <a:rPr lang="en-US" sz="3200" dirty="0" smtClean="0"/>
              <a:t>Value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Understand demand by area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Understand demand by area by time</a:t>
            </a:r>
            <a:endParaRPr lang="en-US" sz="3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423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r="6706" b="22833"/>
          <a:stretch/>
        </p:blipFill>
        <p:spPr>
          <a:xfrm>
            <a:off x="-929640" y="-237848"/>
            <a:ext cx="13443808" cy="7223445"/>
          </a:xfrm>
        </p:spPr>
      </p:pic>
    </p:spTree>
    <p:extLst>
      <p:ext uri="{BB962C8B-B14F-4D97-AF65-F5344CB8AC3E}">
        <p14:creationId xmlns:p14="http://schemas.microsoft.com/office/powerpoint/2010/main" val="75104823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Map segmentation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4942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" y="122690"/>
            <a:ext cx="12173229" cy="657453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Entire Day of 09/08/2009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1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532" cy="5754354"/>
          </a:xfrm>
        </p:spPr>
      </p:pic>
      <p:sp>
        <p:nvSpPr>
          <p:cNvPr id="5" name="TextBox 4"/>
          <p:cNvSpPr txBox="1"/>
          <p:nvPr/>
        </p:nvSpPr>
        <p:spPr>
          <a:xfrm>
            <a:off x="144780" y="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1           2           3          4           5           6           7          8           9           10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972" y="94990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11         12         13       14         15         16         17        18        19         20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972" y="1923763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21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3       24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5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6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7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8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9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972" y="2847537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31         32         33       34         35         36         37        38        39         40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972" y="372444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41         42         43       44         45         46         47        48        49         50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972" y="4698303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51         52         53       54         55         56         57        58        59         60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985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Find out “Trip” from GPS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464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Area – Trip (approximation)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GSP data has a relatively fixed interval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40 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50 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80 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Set threshold of 300 s to separate trips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point as start, last point as end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884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Area – Trip (approximation)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49111"/>
              </p:ext>
            </p:extLst>
          </p:nvPr>
        </p:nvGraphicFramePr>
        <p:xfrm>
          <a:off x="988389" y="1962055"/>
          <a:ext cx="10365410" cy="279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082"/>
                <a:gridCol w="2073082"/>
                <a:gridCol w="2073082"/>
                <a:gridCol w="2073082"/>
                <a:gridCol w="2073082"/>
              </a:tblGrid>
              <a:tr h="6996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Trip#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 Longitude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 Latitude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Destination Longitude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Destination Latitude</a:t>
                      </a:r>
                      <a:endParaRPr lang="en-US" dirty="0"/>
                    </a:p>
                  </a:txBody>
                  <a:tcPr anchor="ctr"/>
                </a:tc>
              </a:tr>
              <a:tr h="6996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114.0492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22.52568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114.0371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22.52340</a:t>
                      </a:r>
                      <a:endParaRPr lang="en-US" dirty="0" smtClean="0"/>
                    </a:p>
                  </a:txBody>
                  <a:tcPr anchor="ctr"/>
                </a:tc>
              </a:tr>
              <a:tr h="6996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113.8307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22.65009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113.9186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22.52726</a:t>
                      </a:r>
                      <a:endParaRPr lang="en-US" dirty="0" smtClean="0"/>
                    </a:p>
                  </a:txBody>
                  <a:tcPr anchor="ctr"/>
                </a:tc>
              </a:tr>
              <a:tr h="6996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114.0991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22.57256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114.1011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22.60015</a:t>
                      </a: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04231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</a:t>
            </a:r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Map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out “Trip” from GPS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Social graph - Adjacent matrix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8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Area – Directed Graph</a:t>
            </a:r>
          </a:p>
        </p:txBody>
      </p:sp>
      <p:sp>
        <p:nvSpPr>
          <p:cNvPr id="7" name="Flowchart: Connector 6"/>
          <p:cNvSpPr/>
          <p:nvPr/>
        </p:nvSpPr>
        <p:spPr>
          <a:xfrm>
            <a:off x="1673352" y="285301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Flowchart: Connector 7"/>
          <p:cNvSpPr/>
          <p:nvPr/>
        </p:nvSpPr>
        <p:spPr>
          <a:xfrm>
            <a:off x="4154424" y="21244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7205609" y="45607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0" name="Flowchart: Connector 9"/>
          <p:cNvSpPr/>
          <p:nvPr/>
        </p:nvSpPr>
        <p:spPr>
          <a:xfrm>
            <a:off x="3523488" y="45607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Flowchart: Connector 10"/>
          <p:cNvSpPr/>
          <p:nvPr/>
        </p:nvSpPr>
        <p:spPr>
          <a:xfrm>
            <a:off x="7306056" y="21244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7" name="Curved Connector 16"/>
          <p:cNvCxnSpPr>
            <a:stCxn id="10" idx="6"/>
            <a:endCxn id="9" idx="2"/>
          </p:cNvCxnSpPr>
          <p:nvPr/>
        </p:nvCxnSpPr>
        <p:spPr>
          <a:xfrm>
            <a:off x="4428744" y="5008816"/>
            <a:ext cx="2776865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7" idx="6"/>
          </p:cNvCxnSpPr>
          <p:nvPr/>
        </p:nvCxnSpPr>
        <p:spPr>
          <a:xfrm>
            <a:off x="2578608" y="3301073"/>
            <a:ext cx="1192008" cy="12596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7" idx="0"/>
            <a:endCxn id="8" idx="0"/>
          </p:cNvCxnSpPr>
          <p:nvPr/>
        </p:nvCxnSpPr>
        <p:spPr>
          <a:xfrm rot="5400000" flipH="1" flipV="1">
            <a:off x="3002236" y="1248201"/>
            <a:ext cx="728561" cy="2481072"/>
          </a:xfrm>
          <a:prstGeom prst="curvedConnector3">
            <a:avLst>
              <a:gd name="adj1" fmla="val 152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0" idx="2"/>
            <a:endCxn id="7" idx="4"/>
          </p:cNvCxnSpPr>
          <p:nvPr/>
        </p:nvCxnSpPr>
        <p:spPr>
          <a:xfrm rot="10800000">
            <a:off x="2125980" y="3749130"/>
            <a:ext cx="1397508" cy="12596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1" idx="6"/>
            <a:endCxn id="9" idx="6"/>
          </p:cNvCxnSpPr>
          <p:nvPr/>
        </p:nvCxnSpPr>
        <p:spPr>
          <a:xfrm flipH="1">
            <a:off x="8110865" y="2572512"/>
            <a:ext cx="100447" cy="2436304"/>
          </a:xfrm>
          <a:prstGeom prst="curvedConnector3">
            <a:avLst>
              <a:gd name="adj1" fmla="val -698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0" idx="7"/>
            <a:endCxn id="11" idx="2"/>
          </p:cNvCxnSpPr>
          <p:nvPr/>
        </p:nvCxnSpPr>
        <p:spPr>
          <a:xfrm rot="5400000" flipH="1" flipV="1">
            <a:off x="4741374" y="2127311"/>
            <a:ext cx="2119481" cy="3009884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Connector 51"/>
          <p:cNvSpPr/>
          <p:nvPr/>
        </p:nvSpPr>
        <p:spPr>
          <a:xfrm>
            <a:off x="10121997" y="318419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53" name="Curved Connector 52"/>
          <p:cNvCxnSpPr>
            <a:stCxn id="9" idx="1"/>
            <a:endCxn id="9" idx="7"/>
          </p:cNvCxnSpPr>
          <p:nvPr/>
        </p:nvCxnSpPr>
        <p:spPr>
          <a:xfrm rot="5400000" flipH="1" flipV="1">
            <a:off x="7658237" y="4371937"/>
            <a:ext cx="12700" cy="640112"/>
          </a:xfrm>
          <a:prstGeom prst="curvedConnector3">
            <a:avLst>
              <a:gd name="adj1" fmla="val 100333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7327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Area – Directed Graph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235233"/>
              </p:ext>
            </p:extLst>
          </p:nvPr>
        </p:nvGraphicFramePr>
        <p:xfrm>
          <a:off x="-569360" y="1774254"/>
          <a:ext cx="10515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1580"/>
                <a:gridCol w="477320"/>
                <a:gridCol w="1314450"/>
                <a:gridCol w="1314450"/>
                <a:gridCol w="1314450"/>
                <a:gridCol w="1314450"/>
                <a:gridCol w="1314450"/>
                <a:gridCol w="131445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End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rowSpan="6"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Start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73913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14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Taxi Trip Graph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49542" y="1690688"/>
            <a:ext cx="20465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Golden Area: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34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55" y="1690688"/>
            <a:ext cx="90153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872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14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Taxi Trip Graph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49542" y="1690688"/>
            <a:ext cx="20465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Golden Area: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34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690688"/>
            <a:ext cx="85188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26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Taxi Trip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Type of Golden Area</a:t>
            </a:r>
          </a:p>
          <a:p>
            <a:pPr marL="57626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/>
                </a:solidFill>
              </a:rPr>
              <a:t>Inter-node connection</a:t>
            </a:r>
          </a:p>
          <a:p>
            <a:pPr marL="57626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/>
                </a:solidFill>
              </a:rPr>
              <a:t>Loop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02674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 – 1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021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532" cy="5754354"/>
          </a:xfrm>
        </p:spPr>
      </p:pic>
      <p:sp>
        <p:nvSpPr>
          <p:cNvPr id="5" name="TextBox 4"/>
          <p:cNvSpPr txBox="1"/>
          <p:nvPr/>
        </p:nvSpPr>
        <p:spPr>
          <a:xfrm>
            <a:off x="144780" y="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1           2           3          4           5           6           7          8           9           10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972" y="94990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11         12         13       14         15         16         17        18        19         20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972" y="1923763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21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3       24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5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6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7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8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9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972" y="2847537"/>
            <a:ext cx="119435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31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32         33       34         35        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3636    37     3387        38        39         40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972" y="372444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41         42         43       44         45         46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        47        48        49         50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972" y="4698303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51         52         53       54         55         56         57        58        59         60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7226" y="2847537"/>
            <a:ext cx="18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34         35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1725" y="3727403"/>
            <a:ext cx="4220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42         43       44         45 </a:t>
            </a:r>
          </a:p>
        </p:txBody>
      </p:sp>
    </p:spTree>
    <p:extLst>
      <p:ext uri="{BB962C8B-B14F-4D97-AF65-F5344CB8AC3E}">
        <p14:creationId xmlns:p14="http://schemas.microsoft.com/office/powerpoint/2010/main" val="369575888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710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710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Taxi Trip Graph – By Hour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776698"/>
            <a:ext cx="3076225" cy="1969008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91" y="1775384"/>
            <a:ext cx="3469217" cy="1970322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87" y="1757955"/>
            <a:ext cx="3166713" cy="198775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260127"/>
            <a:ext cx="3076225" cy="1765288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90" y="4260126"/>
            <a:ext cx="3469217" cy="177186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85" y="4260126"/>
            <a:ext cx="3166715" cy="1770376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942700" y="3812973"/>
            <a:ext cx="210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– 1 AM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23297" y="3818250"/>
            <a:ext cx="210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– 2 AM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03894" y="3812973"/>
            <a:ext cx="210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 – 3 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6847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Taxi Trip Graph – By Hour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039827"/>
              </p:ext>
            </p:extLst>
          </p:nvPr>
        </p:nvGraphicFramePr>
        <p:xfrm>
          <a:off x="838200" y="1825623"/>
          <a:ext cx="10515600" cy="214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3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Slot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Only Inter-Area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With Loop</a:t>
                      </a:r>
                      <a:endParaRPr lang="en-US" dirty="0"/>
                    </a:p>
                  </a:txBody>
                  <a:tcPr anchor="ctr"/>
                </a:tc>
              </a:tr>
              <a:tr h="53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– 1 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44, 43, 42, 45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44, 43, 42, 45</a:t>
                      </a:r>
                    </a:p>
                  </a:txBody>
                  <a:tcPr anchor="ctr"/>
                </a:tc>
              </a:tr>
              <a:tr h="53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– 2 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44, 34, 42, 43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44, 34, 43, 42</a:t>
                      </a:r>
                    </a:p>
                  </a:txBody>
                  <a:tcPr anchor="ctr"/>
                </a:tc>
              </a:tr>
              <a:tr h="53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– 3 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44,</a:t>
                      </a:r>
                      <a:r>
                        <a:rPr lang="en-US" baseline="0" dirty="0" smtClean="0"/>
                        <a:t> 43, 42, 34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44, 42, 43, 34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200" y="4241494"/>
            <a:ext cx="10515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Is It Trash?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Limited Data </a:t>
            </a:r>
          </a:p>
          <a:p>
            <a:pPr marL="285750" indent="-285750" algn="ctr">
              <a:buFontTx/>
              <a:buChar char="-"/>
            </a:pPr>
            <a:r>
              <a:rPr lang="en-US" sz="2800" dirty="0" smtClean="0"/>
              <a:t>Area of Focus</a:t>
            </a:r>
          </a:p>
          <a:p>
            <a:pPr marL="285750" indent="-285750" algn="r">
              <a:buFontTx/>
              <a:buChar char="-"/>
            </a:pPr>
            <a:r>
              <a:rPr lang="en-US" sz="2800" dirty="0" smtClean="0"/>
              <a:t>Subgroup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72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.huffpost.com/gen/1748507/images/o-TAXI-CAB-face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-650450"/>
            <a:ext cx="12191999" cy="75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0249" y="5409622"/>
            <a:ext cx="1545382" cy="1129426"/>
          </a:xfrm>
        </p:spPr>
        <p:txBody>
          <a:bodyPr>
            <a:normAutofit/>
          </a:bodyPr>
          <a:lstStyle/>
          <a:p>
            <a:r>
              <a:rPr lang="en-US" dirty="0" smtClean="0"/>
              <a:t>MIB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8594" y="5728491"/>
            <a:ext cx="2964779" cy="810559"/>
          </a:xfrm>
        </p:spPr>
        <p:txBody>
          <a:bodyPr>
            <a:normAutofit fontScale="92500"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Final Presentation (Cont.)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Qifan Shi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79987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Definition: 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solidFill>
                  <a:schemeClr val="tx2"/>
                </a:solidFill>
              </a:rPr>
              <a:t>The area that is heavily involved in taxi trips, it should be either as a start or an end of a trip, or both.</a:t>
            </a:r>
            <a:endParaRPr lang="en-US" sz="3000" dirty="0">
              <a:solidFill>
                <a:schemeClr val="tx2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6863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Area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1825752" y="300541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Flowchart: Connector 5"/>
          <p:cNvSpPr/>
          <p:nvPr/>
        </p:nvSpPr>
        <p:spPr>
          <a:xfrm>
            <a:off x="4306824" y="22768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Flowchart: Connector 6"/>
          <p:cNvSpPr/>
          <p:nvPr/>
        </p:nvSpPr>
        <p:spPr>
          <a:xfrm>
            <a:off x="7358009" y="47131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3675888" y="47131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7458456" y="22768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2" name="Curved Connector 11"/>
          <p:cNvCxnSpPr>
            <a:stCxn id="5" idx="0"/>
            <a:endCxn id="6" idx="0"/>
          </p:cNvCxnSpPr>
          <p:nvPr/>
        </p:nvCxnSpPr>
        <p:spPr>
          <a:xfrm rot="5400000" flipH="1" flipV="1">
            <a:off x="3154636" y="1400601"/>
            <a:ext cx="728561" cy="2481072"/>
          </a:xfrm>
          <a:prstGeom prst="curvedConnector3">
            <a:avLst>
              <a:gd name="adj1" fmla="val 1525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/>
          <p:cNvSpPr/>
          <p:nvPr/>
        </p:nvSpPr>
        <p:spPr>
          <a:xfrm>
            <a:off x="10274397" y="333659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17" name="Curved Connector 16"/>
          <p:cNvCxnSpPr>
            <a:stCxn id="7" idx="1"/>
            <a:endCxn id="7" idx="7"/>
          </p:cNvCxnSpPr>
          <p:nvPr/>
        </p:nvCxnSpPr>
        <p:spPr>
          <a:xfrm rot="5400000" flipH="1" flipV="1">
            <a:off x="7810637" y="4524337"/>
            <a:ext cx="12700" cy="640112"/>
          </a:xfrm>
          <a:prstGeom prst="curvedConnector3">
            <a:avLst>
              <a:gd name="adj1" fmla="val 100333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44706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Area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1825752" y="300541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Flowchart: Connector 5"/>
          <p:cNvSpPr/>
          <p:nvPr/>
        </p:nvSpPr>
        <p:spPr>
          <a:xfrm>
            <a:off x="4306824" y="22768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Flowchart: Connector 6"/>
          <p:cNvSpPr/>
          <p:nvPr/>
        </p:nvSpPr>
        <p:spPr>
          <a:xfrm>
            <a:off x="7358009" y="47131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3675888" y="47131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7458456" y="22768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0" name="Curved Connector 9"/>
          <p:cNvCxnSpPr>
            <a:stCxn id="8" idx="6"/>
            <a:endCxn id="7" idx="2"/>
          </p:cNvCxnSpPr>
          <p:nvPr/>
        </p:nvCxnSpPr>
        <p:spPr>
          <a:xfrm>
            <a:off x="4581144" y="5161216"/>
            <a:ext cx="2776865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6"/>
          </p:cNvCxnSpPr>
          <p:nvPr/>
        </p:nvCxnSpPr>
        <p:spPr>
          <a:xfrm>
            <a:off x="2731008" y="3453473"/>
            <a:ext cx="1192008" cy="12596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0"/>
            <a:endCxn id="6" idx="0"/>
          </p:cNvCxnSpPr>
          <p:nvPr/>
        </p:nvCxnSpPr>
        <p:spPr>
          <a:xfrm rot="5400000" flipH="1" flipV="1">
            <a:off x="3154636" y="1400601"/>
            <a:ext cx="728561" cy="2481072"/>
          </a:xfrm>
          <a:prstGeom prst="curvedConnector3">
            <a:avLst>
              <a:gd name="adj1" fmla="val 152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8" idx="2"/>
            <a:endCxn id="5" idx="4"/>
          </p:cNvCxnSpPr>
          <p:nvPr/>
        </p:nvCxnSpPr>
        <p:spPr>
          <a:xfrm rot="10800000">
            <a:off x="2278380" y="3901530"/>
            <a:ext cx="1397508" cy="12596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  <a:endCxn id="7" idx="6"/>
          </p:cNvCxnSpPr>
          <p:nvPr/>
        </p:nvCxnSpPr>
        <p:spPr>
          <a:xfrm flipH="1">
            <a:off x="8263265" y="2724912"/>
            <a:ext cx="100447" cy="2436304"/>
          </a:xfrm>
          <a:prstGeom prst="curvedConnector3">
            <a:avLst>
              <a:gd name="adj1" fmla="val -698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7"/>
            <a:endCxn id="9" idx="2"/>
          </p:cNvCxnSpPr>
          <p:nvPr/>
        </p:nvCxnSpPr>
        <p:spPr>
          <a:xfrm rot="5400000" flipH="1" flipV="1">
            <a:off x="4893774" y="2279711"/>
            <a:ext cx="2119481" cy="3009884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/>
          <p:cNvSpPr/>
          <p:nvPr/>
        </p:nvSpPr>
        <p:spPr>
          <a:xfrm>
            <a:off x="10274397" y="333659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17" name="Curved Connector 16"/>
          <p:cNvCxnSpPr>
            <a:stCxn id="7" idx="1"/>
            <a:endCxn id="7" idx="7"/>
          </p:cNvCxnSpPr>
          <p:nvPr/>
        </p:nvCxnSpPr>
        <p:spPr>
          <a:xfrm rot="5400000" flipH="1" flipV="1">
            <a:off x="7810637" y="4524337"/>
            <a:ext cx="12700" cy="640112"/>
          </a:xfrm>
          <a:prstGeom prst="curvedConnector3">
            <a:avLst>
              <a:gd name="adj1" fmla="val 100333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9404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Area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1825752" y="300541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Flowchart: Connector 5"/>
          <p:cNvSpPr/>
          <p:nvPr/>
        </p:nvSpPr>
        <p:spPr>
          <a:xfrm>
            <a:off x="4306824" y="22768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Flowchart: Connector 6"/>
          <p:cNvSpPr/>
          <p:nvPr/>
        </p:nvSpPr>
        <p:spPr>
          <a:xfrm>
            <a:off x="7358009" y="47131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3675888" y="47131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7458456" y="22768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0" name="Curved Connector 9"/>
          <p:cNvCxnSpPr>
            <a:stCxn id="8" idx="6"/>
            <a:endCxn id="7" idx="2"/>
          </p:cNvCxnSpPr>
          <p:nvPr/>
        </p:nvCxnSpPr>
        <p:spPr>
          <a:xfrm>
            <a:off x="4581144" y="5161216"/>
            <a:ext cx="2776865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6"/>
          </p:cNvCxnSpPr>
          <p:nvPr/>
        </p:nvCxnSpPr>
        <p:spPr>
          <a:xfrm>
            <a:off x="2731008" y="3453473"/>
            <a:ext cx="1192008" cy="12596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0"/>
            <a:endCxn id="6" idx="0"/>
          </p:cNvCxnSpPr>
          <p:nvPr/>
        </p:nvCxnSpPr>
        <p:spPr>
          <a:xfrm rot="5400000" flipH="1" flipV="1">
            <a:off x="3154636" y="1400601"/>
            <a:ext cx="728561" cy="2481072"/>
          </a:xfrm>
          <a:prstGeom prst="curvedConnector3">
            <a:avLst>
              <a:gd name="adj1" fmla="val 1525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8" idx="2"/>
            <a:endCxn id="5" idx="4"/>
          </p:cNvCxnSpPr>
          <p:nvPr/>
        </p:nvCxnSpPr>
        <p:spPr>
          <a:xfrm rot="10800000">
            <a:off x="2278380" y="3901530"/>
            <a:ext cx="1397508" cy="12596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  <a:endCxn id="7" idx="6"/>
          </p:cNvCxnSpPr>
          <p:nvPr/>
        </p:nvCxnSpPr>
        <p:spPr>
          <a:xfrm flipH="1">
            <a:off x="8263265" y="2724912"/>
            <a:ext cx="100447" cy="2436304"/>
          </a:xfrm>
          <a:prstGeom prst="curvedConnector3">
            <a:avLst>
              <a:gd name="adj1" fmla="val -698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7"/>
            <a:endCxn id="9" idx="2"/>
          </p:cNvCxnSpPr>
          <p:nvPr/>
        </p:nvCxnSpPr>
        <p:spPr>
          <a:xfrm rot="5400000" flipH="1" flipV="1">
            <a:off x="4893774" y="2279711"/>
            <a:ext cx="2119481" cy="3009884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/>
          <p:cNvSpPr/>
          <p:nvPr/>
        </p:nvSpPr>
        <p:spPr>
          <a:xfrm>
            <a:off x="10274397" y="333659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17" name="Curved Connector 16"/>
          <p:cNvCxnSpPr>
            <a:stCxn id="7" idx="1"/>
            <a:endCxn id="7" idx="7"/>
          </p:cNvCxnSpPr>
          <p:nvPr/>
        </p:nvCxnSpPr>
        <p:spPr>
          <a:xfrm rot="5400000" flipH="1" flipV="1">
            <a:off x="7810637" y="4524337"/>
            <a:ext cx="12700" cy="640112"/>
          </a:xfrm>
          <a:prstGeom prst="curvedConnector3">
            <a:avLst>
              <a:gd name="adj1" fmla="val 100333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25753" y="2003126"/>
            <a:ext cx="755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103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975290" y="4653377"/>
            <a:ext cx="60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11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410936" y="3347532"/>
            <a:ext cx="60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650426" y="5173916"/>
            <a:ext cx="60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94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004835" y="3862252"/>
            <a:ext cx="60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223066" y="2378527"/>
            <a:ext cx="60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8772529" y="2641137"/>
            <a:ext cx="60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64639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</a:t>
            </a:r>
            <a:r>
              <a:rPr lang="en-US" dirty="0" smtClean="0"/>
              <a:t>Area – 09/11/2009, 2-3 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25" y="2034666"/>
            <a:ext cx="4282540" cy="3933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0203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</a:t>
            </a:r>
            <a:r>
              <a:rPr lang="en-US" dirty="0" smtClean="0"/>
              <a:t>Area – Decision Making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959701" y="403152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" name="Flowchart: Connector 5"/>
          <p:cNvSpPr/>
          <p:nvPr/>
        </p:nvSpPr>
        <p:spPr>
          <a:xfrm>
            <a:off x="5203445" y="2481843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34</a:t>
            </a:r>
            <a:endParaRPr lang="en-US" dirty="0"/>
          </a:p>
        </p:txBody>
      </p:sp>
      <p:sp>
        <p:nvSpPr>
          <p:cNvPr id="7" name="Flowchart: Connector 6"/>
          <p:cNvSpPr/>
          <p:nvPr/>
        </p:nvSpPr>
        <p:spPr>
          <a:xfrm>
            <a:off x="5197095" y="403152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44</a:t>
            </a:r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3092023" y="403787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43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7042665" y="403152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cxnSp>
        <p:nvCxnSpPr>
          <p:cNvPr id="10" name="Curved Connector 9"/>
          <p:cNvCxnSpPr>
            <a:stCxn id="7" idx="2"/>
            <a:endCxn id="8" idx="6"/>
          </p:cNvCxnSpPr>
          <p:nvPr/>
        </p:nvCxnSpPr>
        <p:spPr>
          <a:xfrm rot="10800000" flipV="1">
            <a:off x="3997279" y="4479584"/>
            <a:ext cx="1199816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6"/>
            <a:endCxn id="8" idx="2"/>
          </p:cNvCxnSpPr>
          <p:nvPr/>
        </p:nvCxnSpPr>
        <p:spPr>
          <a:xfrm>
            <a:off x="1864957" y="4479584"/>
            <a:ext cx="1227066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9" idx="4"/>
            <a:endCxn id="8" idx="4"/>
          </p:cNvCxnSpPr>
          <p:nvPr/>
        </p:nvCxnSpPr>
        <p:spPr>
          <a:xfrm rot="5400000">
            <a:off x="5516797" y="2955494"/>
            <a:ext cx="6350" cy="3950642"/>
          </a:xfrm>
          <a:prstGeom prst="curvedConnector3">
            <a:avLst>
              <a:gd name="adj1" fmla="val 17645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7" idx="2"/>
            <a:endCxn id="5" idx="0"/>
          </p:cNvCxnSpPr>
          <p:nvPr/>
        </p:nvCxnSpPr>
        <p:spPr>
          <a:xfrm rot="10800000">
            <a:off x="1412329" y="4031528"/>
            <a:ext cx="3784766" cy="448056"/>
          </a:xfrm>
          <a:prstGeom prst="curvedConnector4">
            <a:avLst>
              <a:gd name="adj1" fmla="val 18079"/>
              <a:gd name="adj2" fmla="val 3679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2"/>
            <a:endCxn id="7" idx="6"/>
          </p:cNvCxnSpPr>
          <p:nvPr/>
        </p:nvCxnSpPr>
        <p:spPr>
          <a:xfrm rot="10800000">
            <a:off x="6102351" y="4479584"/>
            <a:ext cx="94031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7"/>
            <a:endCxn id="8" idx="1"/>
          </p:cNvCxnSpPr>
          <p:nvPr/>
        </p:nvCxnSpPr>
        <p:spPr>
          <a:xfrm rot="16200000" flipV="1">
            <a:off x="3544651" y="3849055"/>
            <a:ext cx="12700" cy="640112"/>
          </a:xfrm>
          <a:prstGeom prst="curvedConnector3">
            <a:avLst>
              <a:gd name="adj1" fmla="val 624385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/>
          <p:cNvSpPr/>
          <p:nvPr/>
        </p:nvSpPr>
        <p:spPr>
          <a:xfrm>
            <a:off x="7042665" y="241183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5643373" y="4466726"/>
            <a:ext cx="12700" cy="640112"/>
          </a:xfrm>
          <a:prstGeom prst="curvedConnector3">
            <a:avLst>
              <a:gd name="adj1" fmla="val 707754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7" idx="0"/>
            <a:endCxn id="6" idx="4"/>
          </p:cNvCxnSpPr>
          <p:nvPr/>
        </p:nvCxnSpPr>
        <p:spPr>
          <a:xfrm rot="5400000" flipH="1" flipV="1">
            <a:off x="5326112" y="3701567"/>
            <a:ext cx="653573" cy="6350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9" idx="0"/>
            <a:endCxn id="6" idx="5"/>
          </p:cNvCxnSpPr>
          <p:nvPr/>
        </p:nvCxnSpPr>
        <p:spPr>
          <a:xfrm rot="16200000" flipV="1">
            <a:off x="6343308" y="2879543"/>
            <a:ext cx="784806" cy="15191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16" idx="0"/>
            <a:endCxn id="6" idx="0"/>
          </p:cNvCxnSpPr>
          <p:nvPr/>
        </p:nvCxnSpPr>
        <p:spPr>
          <a:xfrm rot="16200000" flipH="1" flipV="1">
            <a:off x="6540679" y="1527229"/>
            <a:ext cx="70007" cy="1839220"/>
          </a:xfrm>
          <a:prstGeom prst="curvedConnector3">
            <a:avLst>
              <a:gd name="adj1" fmla="val -794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881885" y="3156145"/>
            <a:ext cx="3368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Q1:</a:t>
            </a:r>
          </a:p>
          <a:p>
            <a:r>
              <a:rPr lang="en-US" sz="4000" dirty="0" smtClean="0"/>
              <a:t> 35 -&gt; 34 ?</a:t>
            </a:r>
            <a:endParaRPr lang="en-US" sz="4000" dirty="0"/>
          </a:p>
        </p:txBody>
      </p:sp>
      <p:pic>
        <p:nvPicPr>
          <p:cNvPr id="1028" name="Picture 4" descr="http://png-2.findicons.com/files/icons/2219/dot_pictograms/256/tax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93" y="165301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7161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12192000" cy="65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2400" dirty="0" smtClean="0"/>
              <a:t> – 2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206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</a:t>
            </a:r>
            <a:r>
              <a:rPr lang="en-US" dirty="0" smtClean="0"/>
              <a:t>Area – Decision Making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959701" y="403152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" name="Flowchart: Connector 5"/>
          <p:cNvSpPr/>
          <p:nvPr/>
        </p:nvSpPr>
        <p:spPr>
          <a:xfrm>
            <a:off x="5203445" y="2481843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34</a:t>
            </a:r>
            <a:endParaRPr lang="en-US" dirty="0"/>
          </a:p>
        </p:txBody>
      </p:sp>
      <p:sp>
        <p:nvSpPr>
          <p:cNvPr id="7" name="Flowchart: Connector 6"/>
          <p:cNvSpPr/>
          <p:nvPr/>
        </p:nvSpPr>
        <p:spPr>
          <a:xfrm>
            <a:off x="5197095" y="403152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44</a:t>
            </a:r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3092023" y="403787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43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7042665" y="403152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cxnSp>
        <p:nvCxnSpPr>
          <p:cNvPr id="10" name="Curved Connector 9"/>
          <p:cNvCxnSpPr>
            <a:stCxn id="7" idx="2"/>
            <a:endCxn id="8" idx="6"/>
          </p:cNvCxnSpPr>
          <p:nvPr/>
        </p:nvCxnSpPr>
        <p:spPr>
          <a:xfrm rot="10800000" flipV="1">
            <a:off x="3997279" y="4479584"/>
            <a:ext cx="1199816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6"/>
            <a:endCxn id="8" idx="2"/>
          </p:cNvCxnSpPr>
          <p:nvPr/>
        </p:nvCxnSpPr>
        <p:spPr>
          <a:xfrm>
            <a:off x="1864957" y="4479584"/>
            <a:ext cx="1227066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9" idx="4"/>
            <a:endCxn id="8" idx="4"/>
          </p:cNvCxnSpPr>
          <p:nvPr/>
        </p:nvCxnSpPr>
        <p:spPr>
          <a:xfrm rot="5400000">
            <a:off x="5516797" y="2955494"/>
            <a:ext cx="6350" cy="3950642"/>
          </a:xfrm>
          <a:prstGeom prst="curvedConnector3">
            <a:avLst>
              <a:gd name="adj1" fmla="val 17645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7" idx="2"/>
            <a:endCxn id="5" idx="0"/>
          </p:cNvCxnSpPr>
          <p:nvPr/>
        </p:nvCxnSpPr>
        <p:spPr>
          <a:xfrm rot="10800000">
            <a:off x="1412329" y="4031528"/>
            <a:ext cx="3784766" cy="448056"/>
          </a:xfrm>
          <a:prstGeom prst="curvedConnector4">
            <a:avLst>
              <a:gd name="adj1" fmla="val 18079"/>
              <a:gd name="adj2" fmla="val 3679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2"/>
            <a:endCxn id="7" idx="6"/>
          </p:cNvCxnSpPr>
          <p:nvPr/>
        </p:nvCxnSpPr>
        <p:spPr>
          <a:xfrm rot="10800000">
            <a:off x="6102351" y="4479584"/>
            <a:ext cx="94031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7"/>
            <a:endCxn id="8" idx="1"/>
          </p:cNvCxnSpPr>
          <p:nvPr/>
        </p:nvCxnSpPr>
        <p:spPr>
          <a:xfrm rot="16200000" flipV="1">
            <a:off x="3544651" y="3849055"/>
            <a:ext cx="12700" cy="640112"/>
          </a:xfrm>
          <a:prstGeom prst="curvedConnector3">
            <a:avLst>
              <a:gd name="adj1" fmla="val 624385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/>
          <p:cNvSpPr/>
          <p:nvPr/>
        </p:nvSpPr>
        <p:spPr>
          <a:xfrm>
            <a:off x="7042665" y="241183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5643373" y="4466726"/>
            <a:ext cx="12700" cy="640112"/>
          </a:xfrm>
          <a:prstGeom prst="curvedConnector3">
            <a:avLst>
              <a:gd name="adj1" fmla="val 707754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7" idx="0"/>
            <a:endCxn id="6" idx="4"/>
          </p:cNvCxnSpPr>
          <p:nvPr/>
        </p:nvCxnSpPr>
        <p:spPr>
          <a:xfrm rot="5400000" flipH="1" flipV="1">
            <a:off x="5326112" y="3701567"/>
            <a:ext cx="653573" cy="6350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9" idx="0"/>
            <a:endCxn id="6" idx="5"/>
          </p:cNvCxnSpPr>
          <p:nvPr/>
        </p:nvCxnSpPr>
        <p:spPr>
          <a:xfrm rot="16200000" flipV="1">
            <a:off x="6343308" y="2879543"/>
            <a:ext cx="784806" cy="15191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16" idx="0"/>
            <a:endCxn id="6" idx="0"/>
          </p:cNvCxnSpPr>
          <p:nvPr/>
        </p:nvCxnSpPr>
        <p:spPr>
          <a:xfrm rot="16200000" flipH="1" flipV="1">
            <a:off x="6540679" y="1527229"/>
            <a:ext cx="70007" cy="1839220"/>
          </a:xfrm>
          <a:prstGeom prst="curvedConnector3">
            <a:avLst>
              <a:gd name="adj1" fmla="val -794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881885" y="3156145"/>
            <a:ext cx="3368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Q2:</a:t>
            </a:r>
          </a:p>
          <a:p>
            <a:r>
              <a:rPr lang="en-US" sz="4000" dirty="0" smtClean="0"/>
              <a:t> 34 -&gt; 35 ?</a:t>
            </a:r>
            <a:endParaRPr lang="en-US" sz="4000" dirty="0"/>
          </a:p>
        </p:txBody>
      </p:sp>
      <p:pic>
        <p:nvPicPr>
          <p:cNvPr id="1028" name="Picture 4" descr="http://png-2.findicons.com/files/icons/2219/dot_pictograms/256/tax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186" y="1958578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2915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</a:t>
            </a:r>
            <a:r>
              <a:rPr lang="en-US" dirty="0" smtClean="0"/>
              <a:t>Area – Decision Making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Connector 4"/>
          <p:cNvSpPr/>
          <p:nvPr/>
        </p:nvSpPr>
        <p:spPr>
          <a:xfrm>
            <a:off x="959701" y="403152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" name="Flowchart: Connector 5"/>
          <p:cNvSpPr/>
          <p:nvPr/>
        </p:nvSpPr>
        <p:spPr>
          <a:xfrm>
            <a:off x="5203445" y="2481843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34</a:t>
            </a:r>
            <a:endParaRPr lang="en-US" dirty="0"/>
          </a:p>
        </p:txBody>
      </p:sp>
      <p:sp>
        <p:nvSpPr>
          <p:cNvPr id="7" name="Flowchart: Connector 6"/>
          <p:cNvSpPr/>
          <p:nvPr/>
        </p:nvSpPr>
        <p:spPr>
          <a:xfrm>
            <a:off x="5197095" y="403152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44</a:t>
            </a:r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3092023" y="403787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43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7042665" y="4031528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cxnSp>
        <p:nvCxnSpPr>
          <p:cNvPr id="10" name="Curved Connector 9"/>
          <p:cNvCxnSpPr>
            <a:stCxn id="7" idx="2"/>
            <a:endCxn id="8" idx="6"/>
          </p:cNvCxnSpPr>
          <p:nvPr/>
        </p:nvCxnSpPr>
        <p:spPr>
          <a:xfrm rot="10800000" flipV="1">
            <a:off x="3997279" y="4479584"/>
            <a:ext cx="1199816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6"/>
            <a:endCxn id="8" idx="2"/>
          </p:cNvCxnSpPr>
          <p:nvPr/>
        </p:nvCxnSpPr>
        <p:spPr>
          <a:xfrm>
            <a:off x="1864957" y="4479584"/>
            <a:ext cx="1227066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9" idx="4"/>
            <a:endCxn id="8" idx="4"/>
          </p:cNvCxnSpPr>
          <p:nvPr/>
        </p:nvCxnSpPr>
        <p:spPr>
          <a:xfrm rot="5400000">
            <a:off x="5516797" y="2955494"/>
            <a:ext cx="6350" cy="3950642"/>
          </a:xfrm>
          <a:prstGeom prst="curvedConnector3">
            <a:avLst>
              <a:gd name="adj1" fmla="val 17645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7" idx="2"/>
            <a:endCxn id="5" idx="0"/>
          </p:cNvCxnSpPr>
          <p:nvPr/>
        </p:nvCxnSpPr>
        <p:spPr>
          <a:xfrm rot="10800000">
            <a:off x="1412329" y="4031528"/>
            <a:ext cx="3784766" cy="448056"/>
          </a:xfrm>
          <a:prstGeom prst="curvedConnector4">
            <a:avLst>
              <a:gd name="adj1" fmla="val 18079"/>
              <a:gd name="adj2" fmla="val 3679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2"/>
            <a:endCxn id="7" idx="6"/>
          </p:cNvCxnSpPr>
          <p:nvPr/>
        </p:nvCxnSpPr>
        <p:spPr>
          <a:xfrm rot="10800000">
            <a:off x="6102351" y="4479584"/>
            <a:ext cx="94031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7"/>
            <a:endCxn id="8" idx="1"/>
          </p:cNvCxnSpPr>
          <p:nvPr/>
        </p:nvCxnSpPr>
        <p:spPr>
          <a:xfrm rot="16200000" flipV="1">
            <a:off x="3544651" y="3849055"/>
            <a:ext cx="12700" cy="640112"/>
          </a:xfrm>
          <a:prstGeom prst="curvedConnector3">
            <a:avLst>
              <a:gd name="adj1" fmla="val 624385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/>
          <p:cNvSpPr/>
          <p:nvPr/>
        </p:nvSpPr>
        <p:spPr>
          <a:xfrm>
            <a:off x="7042665" y="241183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</a:t>
            </a:r>
            <a:endParaRPr lang="en-US" dirty="0"/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5643373" y="4466726"/>
            <a:ext cx="12700" cy="640112"/>
          </a:xfrm>
          <a:prstGeom prst="curvedConnector3">
            <a:avLst>
              <a:gd name="adj1" fmla="val 707754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7" idx="0"/>
            <a:endCxn id="6" idx="4"/>
          </p:cNvCxnSpPr>
          <p:nvPr/>
        </p:nvCxnSpPr>
        <p:spPr>
          <a:xfrm rot="5400000" flipH="1" flipV="1">
            <a:off x="5326112" y="3701567"/>
            <a:ext cx="653573" cy="6350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9" idx="0"/>
            <a:endCxn id="6" idx="5"/>
          </p:cNvCxnSpPr>
          <p:nvPr/>
        </p:nvCxnSpPr>
        <p:spPr>
          <a:xfrm rot="16200000" flipV="1">
            <a:off x="6343308" y="2879543"/>
            <a:ext cx="784806" cy="15191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16" idx="0"/>
            <a:endCxn id="6" idx="0"/>
          </p:cNvCxnSpPr>
          <p:nvPr/>
        </p:nvCxnSpPr>
        <p:spPr>
          <a:xfrm rot="16200000" flipH="1" flipV="1">
            <a:off x="6540679" y="1527229"/>
            <a:ext cx="70007" cy="1839220"/>
          </a:xfrm>
          <a:prstGeom prst="curvedConnector3">
            <a:avLst>
              <a:gd name="adj1" fmla="val -794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881885" y="3156145"/>
            <a:ext cx="3368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Q3:</a:t>
            </a:r>
          </a:p>
          <a:p>
            <a:r>
              <a:rPr lang="en-US" sz="4000" dirty="0" smtClean="0"/>
              <a:t> 42 -&gt; 45 ?</a:t>
            </a:r>
            <a:endParaRPr lang="en-US" sz="4000" dirty="0"/>
          </a:p>
        </p:txBody>
      </p:sp>
      <p:pic>
        <p:nvPicPr>
          <p:cNvPr id="1028" name="Picture 4" descr="http://png-2.findicons.com/files/icons/2219/dot_pictograms/256/tax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24" y="4927640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7214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Recommendation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More complex modeling is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More quantitative information is needed (Probability)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68011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Taxi Fare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http://media.breitbart.com/media/2015/04/enhanced-buzz-wide-6382-1329860109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922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Link income with trip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Focus on dense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Remove (43, 42, 44) and focus on the 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Layering 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Level 1 – 44, 43, 42, 34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Level 2 – 52, 31, 32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Level 3 – 12, 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179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Quality of data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to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Big data?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2930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quickmeme.com/img/43/4337b29de46958f42d3c07016abfb055fa43bd7d8298b63cb644f39cefcfe6c8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6456" y="1664891"/>
            <a:ext cx="6086920" cy="44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65241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13159" y="3365484"/>
            <a:ext cx="8565682" cy="4351338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ldhabi" panose="01000000000000000000" pitchFamily="2" charset="-78"/>
                <a:cs typeface="Aldhabi" panose="01000000000000000000" pitchFamily="2" charset="-78"/>
              </a:rPr>
              <a:t>“All models are wrong, </a:t>
            </a:r>
          </a:p>
          <a:p>
            <a:pPr algn="r"/>
            <a:r>
              <a:rPr lang="en-US" sz="7200" dirty="0" smtClean="0">
                <a:latin typeface="Aldhabi" panose="01000000000000000000" pitchFamily="2" charset="-78"/>
                <a:cs typeface="Aldhabi" panose="01000000000000000000" pitchFamily="2" charset="-78"/>
              </a:rPr>
              <a:t>but some are useful”</a:t>
            </a:r>
            <a:endParaRPr lang="en-US" sz="72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4098" name="Picture 2" descr="http://www.cmu.edu/homeimages/levelpagephotos/748x205_level_header-1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3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482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_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 – 3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5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_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8"/>
            <a:ext cx="12192000" cy="66119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 – 4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559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_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8"/>
            <a:ext cx="12192000" cy="6599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– 5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1918</TotalTime>
  <Words>895</Words>
  <Application>Microsoft Office PowerPoint</Application>
  <PresentationFormat>Widescreen</PresentationFormat>
  <Paragraphs>297</Paragraphs>
  <Slides>67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Aldhabi</vt:lpstr>
      <vt:lpstr>Arial</vt:lpstr>
      <vt:lpstr>Calibri</vt:lpstr>
      <vt:lpstr>Consolas</vt:lpstr>
      <vt:lpstr>Segoe UI</vt:lpstr>
      <vt:lpstr>Segoe UI Light</vt:lpstr>
      <vt:lpstr>Office Mix</vt:lpstr>
      <vt:lpstr>MIB</vt:lpstr>
      <vt:lpstr>Here We  Go!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PowerPoint Presentation</vt:lpstr>
      <vt:lpstr>Golden Area</vt:lpstr>
      <vt:lpstr>PowerPoint Presentation</vt:lpstr>
      <vt:lpstr>Golden Area</vt:lpstr>
      <vt:lpstr>Golden Area – Trip (approximation)</vt:lpstr>
      <vt:lpstr>Golden Area – Trip (approximation)</vt:lpstr>
      <vt:lpstr>Golden Area</vt:lpstr>
      <vt:lpstr>Golden Area – Directed Graph</vt:lpstr>
      <vt:lpstr>Golden Area – Directed Graph</vt:lpstr>
      <vt:lpstr>Taxi Trip Graph</vt:lpstr>
      <vt:lpstr>Taxi Trip Graph</vt:lpstr>
      <vt:lpstr>Taxi Trip Graph</vt:lpstr>
      <vt:lpstr>PowerPoint Presentation</vt:lpstr>
      <vt:lpstr>Taxi Trip Graph – By Hour</vt:lpstr>
      <vt:lpstr>Taxi Trip Graph – By Hour</vt:lpstr>
      <vt:lpstr>MIB</vt:lpstr>
      <vt:lpstr>Golden Area</vt:lpstr>
      <vt:lpstr>Golden Area</vt:lpstr>
      <vt:lpstr>Golden Area</vt:lpstr>
      <vt:lpstr>Golden Area</vt:lpstr>
      <vt:lpstr>Golden Area – 09/11/2009, 2-3 AM</vt:lpstr>
      <vt:lpstr>Golden Area – Decision Making</vt:lpstr>
      <vt:lpstr>Golden Area – Decision Making</vt:lpstr>
      <vt:lpstr>Golden Area – Decision Making</vt:lpstr>
      <vt:lpstr>Routing Recommendation System</vt:lpstr>
      <vt:lpstr>Taxi Fare</vt:lpstr>
      <vt:lpstr>What’s Next</vt:lpstr>
      <vt:lpstr>What I learned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an Office Mix</dc:title>
  <dc:creator>Qifan Shi</dc:creator>
  <cp:keywords/>
  <cp:lastModifiedBy>Qifan Shi</cp:lastModifiedBy>
  <cp:revision>88</cp:revision>
  <dcterms:created xsi:type="dcterms:W3CDTF">2015-04-09T01:03:21Z</dcterms:created>
  <dcterms:modified xsi:type="dcterms:W3CDTF">2015-05-04T15:12:55Z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